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87" r:id="rId6"/>
    <p:sldId id="261" r:id="rId7"/>
    <p:sldId id="286" r:id="rId8"/>
    <p:sldId id="262" r:id="rId9"/>
    <p:sldId id="263" r:id="rId10"/>
    <p:sldId id="264" r:id="rId11"/>
    <p:sldId id="283" r:id="rId12"/>
    <p:sldId id="265" r:id="rId13"/>
    <p:sldId id="311" r:id="rId14"/>
    <p:sldId id="288" r:id="rId15"/>
    <p:sldId id="306" r:id="rId16"/>
    <p:sldId id="307" r:id="rId17"/>
    <p:sldId id="309" r:id="rId18"/>
    <p:sldId id="313" r:id="rId19"/>
    <p:sldId id="308" r:id="rId20"/>
    <p:sldId id="312" r:id="rId21"/>
    <p:sldId id="296" r:id="rId22"/>
    <p:sldId id="269" r:id="rId23"/>
    <p:sldId id="289" r:id="rId24"/>
    <p:sldId id="284" r:id="rId25"/>
    <p:sldId id="270" r:id="rId26"/>
    <p:sldId id="271" r:id="rId27"/>
    <p:sldId id="290" r:id="rId28"/>
    <p:sldId id="297" r:id="rId29"/>
    <p:sldId id="275" r:id="rId30"/>
    <p:sldId id="276" r:id="rId31"/>
    <p:sldId id="291" r:id="rId32"/>
    <p:sldId id="292" r:id="rId33"/>
    <p:sldId id="293" r:id="rId34"/>
    <p:sldId id="303" r:id="rId35"/>
    <p:sldId id="298" r:id="rId36"/>
    <p:sldId id="299" r:id="rId37"/>
    <p:sldId id="310" r:id="rId38"/>
    <p:sldId id="277" r:id="rId39"/>
    <p:sldId id="304" r:id="rId40"/>
    <p:sldId id="305" r:id="rId41"/>
    <p:sldId id="278" r:id="rId42"/>
    <p:sldId id="300" r:id="rId43"/>
    <p:sldId id="301" r:id="rId44"/>
    <p:sldId id="302" r:id="rId45"/>
    <p:sldId id="280" r:id="rId46"/>
    <p:sldId id="281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g/MelsCrid7leieIRTGJ1hlFKx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7A984A-53C7-4432-9C43-ABF0F2FEC2A3}">
  <a:tblStyle styleId="{617A984A-53C7-4432-9C43-ABF0F2FEC2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86" autoAdjust="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4121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731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592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4948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9820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7278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05B8C164-322B-99F6-699A-E7AC9CA9E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>
            <a:extLst>
              <a:ext uri="{FF2B5EF4-FFF2-40B4-BE49-F238E27FC236}">
                <a16:creationId xmlns:a16="http://schemas.microsoft.com/office/drawing/2014/main" id="{D5A78E46-5F45-37B8-C8EA-BE5AF4A21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>
            <a:extLst>
              <a:ext uri="{FF2B5EF4-FFF2-40B4-BE49-F238E27FC236}">
                <a16:creationId xmlns:a16="http://schemas.microsoft.com/office/drawing/2014/main" id="{621C45FB-E675-C0BC-55CE-B054EAC46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>
            <a:extLst>
              <a:ext uri="{FF2B5EF4-FFF2-40B4-BE49-F238E27FC236}">
                <a16:creationId xmlns:a16="http://schemas.microsoft.com/office/drawing/2014/main" id="{E0106804-96EC-C537-FF69-7F3820EDBE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846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73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5685DA18-F846-6E3D-7995-8A1825B2C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>
            <a:extLst>
              <a:ext uri="{FF2B5EF4-FFF2-40B4-BE49-F238E27FC236}">
                <a16:creationId xmlns:a16="http://schemas.microsoft.com/office/drawing/2014/main" id="{AE6EACBA-CACB-C911-1C15-1648AA32A8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>
            <a:extLst>
              <a:ext uri="{FF2B5EF4-FFF2-40B4-BE49-F238E27FC236}">
                <a16:creationId xmlns:a16="http://schemas.microsoft.com/office/drawing/2014/main" id="{E47FE488-CD6E-F545-46FC-7D64F17D6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>
            <a:extLst>
              <a:ext uri="{FF2B5EF4-FFF2-40B4-BE49-F238E27FC236}">
                <a16:creationId xmlns:a16="http://schemas.microsoft.com/office/drawing/2014/main" id="{5329F92A-D974-A02C-38AE-74D8D8FBB5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969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cfb2182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ecfb21823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2ecfb21823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456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79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7823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4831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897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cf98ba00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2ecf98ba00e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2ecf98ba00e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3200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1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870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5724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2966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6203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f98ba0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ecf98ba00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9" name="Google Shape;279;g2ecf98ba00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4178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cf98ba00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2ecf98ba00e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2ecf98ba00e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cf98ba00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2ecf98ba00e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2ecf98ba00e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96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cf98ba00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2ecf98ba00e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2ecf98ba00e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2928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cf98ba00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2ecf98ba00e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g2ecf98ba00e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cf98ba00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2ecf98ba00e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g2ecf98ba00e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6567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cf98ba00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2ecf98ba00e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g2ecf98ba00e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8743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cf98ba00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2ecf98ba00e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g2ecf98ba00e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44832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cf98ba00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2ecf98ba00e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g2ecf98ba00e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1675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54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12/23/2024</a:t>
            </a:r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445612" y="2802214"/>
            <a:ext cx="5086800" cy="3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6933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7"/>
              <a:buFont typeface="Arial"/>
              <a:buNone/>
            </a:pPr>
            <a:r>
              <a:rPr lang="en-GB" sz="2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sz="22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432042" y="3258265"/>
            <a:ext cx="3596000" cy="186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50" rIns="0" bIns="0" anchor="t" anchorCtr="0">
            <a:spAutoFit/>
          </a:bodyPr>
          <a:lstStyle/>
          <a:p>
            <a:pPr marL="16933" marR="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Arnab Manandhar 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Chandra Mohan Sah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Looza Subedy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Santosh Acharya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714510" y="3266106"/>
            <a:ext cx="3596000" cy="186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50" rIns="0" bIns="0" anchor="t" anchorCtr="0">
            <a:spAutoFit/>
          </a:bodyPr>
          <a:lstStyle/>
          <a:p>
            <a:pPr marL="16933" marR="0" lvl="0" indent="0" algn="just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(THA077BEI008)  (THA077BEI017)  (THA077BEI024)  (THA077BEI040)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just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230042" y="5119344"/>
            <a:ext cx="6135900" cy="1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9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Electronics and Computer Engineering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Institute of Engineering, </a:t>
            </a:r>
            <a:r>
              <a:rPr lang="en-GB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Thapathali</a:t>
            </a: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Campus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20127" lvl="0" indent="0" algn="ctr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December, 2024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573876" y="40677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sz="4400" b="1" dirty="0">
                <a:solidFill>
                  <a:schemeClr val="dk1"/>
                </a:solidFill>
              </a:rPr>
              <a:t>VQA Voyager: Voice-Based Visual Question Answering for Cultural Heritages in Kathmandu Valley</a:t>
            </a:r>
            <a:endParaRPr sz="4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811747" y="3233442"/>
            <a:ext cx="3596000" cy="112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50" rIns="0" bIns="0" anchor="t" anchorCtr="0">
            <a:spAutoFit/>
          </a:bodyPr>
          <a:lstStyle/>
          <a:p>
            <a:pPr marL="16933" marR="0" lvl="0" indent="0" algn="ctr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the Supervision of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33" marR="0" lvl="0" indent="0" algn="ctr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Associate Prof. Suramya Sharma Dahal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228" y="406773"/>
            <a:ext cx="1406525" cy="1482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[3]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 YOLOv8 - [1]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 txBox="1">
            <a:spLocks noGrp="1"/>
          </p:cNvSpPr>
          <p:nvPr>
            <p:ph type="body" idx="1"/>
          </p:nvPr>
        </p:nvSpPr>
        <p:spPr>
          <a:xfrm>
            <a:off x="838200" y="1429789"/>
            <a:ext cx="10515600" cy="5152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YOLOv8 takes image as an input and outputs the bounding box of the objects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Three components: Backbone, Neck and Head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Backbone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Extracts features from images using multiple layers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Neck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Merges feature maps from different stages of the backbone to capture information at various scales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Head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Predict bounding boxes,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objectness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scores, and class probabilities for each grid cell in feature map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●"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[3]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 YOLOv8 - [2]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4092"/>
              </p:ext>
            </p:extLst>
          </p:nvPr>
        </p:nvGraphicFramePr>
        <p:xfrm>
          <a:off x="2704408" y="2440816"/>
          <a:ext cx="3391592" cy="3420788"/>
        </p:xfrm>
        <a:graphic>
          <a:graphicData uri="http://schemas.openxmlformats.org/drawingml/2006/table">
            <a:tbl>
              <a:tblPr/>
              <a:tblGrid>
                <a:gridCol w="2016342">
                  <a:extLst>
                    <a:ext uri="{9D8B030D-6E8A-4147-A177-3AD203B41FA5}">
                      <a16:colId xmlns:a16="http://schemas.microsoft.com/office/drawing/2014/main" val="723052530"/>
                    </a:ext>
                  </a:extLst>
                </a:gridCol>
                <a:gridCol w="1375250">
                  <a:extLst>
                    <a:ext uri="{9D8B030D-6E8A-4147-A177-3AD203B41FA5}">
                      <a16:colId xmlns:a16="http://schemas.microsoft.com/office/drawing/2014/main" val="201581286"/>
                    </a:ext>
                  </a:extLst>
                </a:gridCol>
              </a:tblGrid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Hyperparameters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Values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830257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Epochs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969818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Batch size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005475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Image size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563067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Optimizer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AdamW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632181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Learning rate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485472"/>
                  </a:ext>
                </a:extLst>
              </a:tr>
              <a:tr h="4886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Dropout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39038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49519"/>
              </p:ext>
            </p:extLst>
          </p:nvPr>
        </p:nvGraphicFramePr>
        <p:xfrm>
          <a:off x="6877743" y="2445162"/>
          <a:ext cx="3260666" cy="3420788"/>
        </p:xfrm>
        <a:graphic>
          <a:graphicData uri="http://schemas.openxmlformats.org/drawingml/2006/table">
            <a:tbl>
              <a:tblPr/>
              <a:tblGrid>
                <a:gridCol w="2025858">
                  <a:extLst>
                    <a:ext uri="{9D8B030D-6E8A-4147-A177-3AD203B41FA5}">
                      <a16:colId xmlns:a16="http://schemas.microsoft.com/office/drawing/2014/main" val="2490619755"/>
                    </a:ext>
                  </a:extLst>
                </a:gridCol>
                <a:gridCol w="1234808">
                  <a:extLst>
                    <a:ext uri="{9D8B030D-6E8A-4147-A177-3AD203B41FA5}">
                      <a16:colId xmlns:a16="http://schemas.microsoft.com/office/drawing/2014/main" val="222348949"/>
                    </a:ext>
                  </a:extLst>
                </a:gridCol>
              </a:tblGrid>
              <a:tr h="83530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Hyperparameters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Values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36583"/>
                  </a:ext>
                </a:extLst>
              </a:tr>
              <a:tr h="5170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Freeze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571294"/>
                  </a:ext>
                </a:extLst>
              </a:tr>
              <a:tr h="5170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IoU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307787"/>
                  </a:ext>
                </a:extLst>
              </a:tr>
              <a:tr h="5170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Box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791828"/>
                  </a:ext>
                </a:extLst>
              </a:tr>
              <a:tr h="5170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326381"/>
                  </a:ext>
                </a:extLst>
              </a:tr>
              <a:tr h="5170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DFL</a:t>
                      </a:r>
                      <a:endParaRPr lang="en-US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76200" marB="76200" anchor="ctr">
                    <a:lnL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1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99452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04408" y="1612302"/>
            <a:ext cx="7133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The training parameters for YOLOv8 are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36731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>
            <a:spLocks noGrp="1"/>
          </p:cNvSpPr>
          <p:nvPr>
            <p:ph type="title"/>
          </p:nvPr>
        </p:nvSpPr>
        <p:spPr>
          <a:xfrm>
            <a:off x="66675" y="365125"/>
            <a:ext cx="1183005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600" b="1" dirty="0">
                <a:latin typeface="Arial"/>
                <a:ea typeface="Arial"/>
                <a:cs typeface="Arial"/>
                <a:sym typeface="Arial"/>
              </a:rPr>
              <a:t>Methodology - [4]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lang="en-GB" sz="3600" b="1" dirty="0">
                <a:latin typeface="Arial"/>
                <a:ea typeface="Arial"/>
                <a:cs typeface="Arial"/>
                <a:sym typeface="Arial"/>
              </a:rPr>
              <a:t>BART (Bidirectional Autoregressive Transformer)- [1]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838200" y="1562792"/>
            <a:ext cx="10515600" cy="479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Utilizes separate encoder and decoder components, enabling sequence-to-sequence learning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Uses bidirectional encoder and auto regressive decoder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Encoder</a:t>
            </a:r>
          </a:p>
          <a:p>
            <a:pPr lvl="1">
              <a:lnSpc>
                <a:spcPct val="10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processes the input text bi-directionally from both past and future tokens to create rich contextual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embeddings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Decoder</a:t>
            </a:r>
          </a:p>
          <a:p>
            <a:pPr lvl="1">
              <a:lnSpc>
                <a:spcPct val="10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It predicts the next tokens by taking the previously generated tokens into consideration (Auto-regressive)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Generates the answer based on given question and object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>
            <a:spLocks noGrp="1"/>
          </p:cNvSpPr>
          <p:nvPr>
            <p:ph type="title"/>
          </p:nvPr>
        </p:nvSpPr>
        <p:spPr>
          <a:xfrm>
            <a:off x="282633" y="365125"/>
            <a:ext cx="1176649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000" b="1" dirty="0"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 - [4]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lang="en-GB" sz="4000" b="1" dirty="0">
                <a:latin typeface="Arial"/>
                <a:ea typeface="Arial"/>
                <a:cs typeface="Arial"/>
                <a:sym typeface="Arial"/>
              </a:rPr>
              <a:t>BART (Bidirectional Autoregressive Transformer)- [2]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838200" y="1562792"/>
            <a:ext cx="10515600" cy="479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training parameters for BART are: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67364"/>
              </p:ext>
            </p:extLst>
          </p:nvPr>
        </p:nvGraphicFramePr>
        <p:xfrm>
          <a:off x="1841339" y="2609851"/>
          <a:ext cx="4111785" cy="2990850"/>
        </p:xfrm>
        <a:graphic>
          <a:graphicData uri="http://schemas.openxmlformats.org/drawingml/2006/table">
            <a:tbl>
              <a:tblPr/>
              <a:tblGrid>
                <a:gridCol w="2287543">
                  <a:extLst>
                    <a:ext uri="{9D8B030D-6E8A-4147-A177-3AD203B41FA5}">
                      <a16:colId xmlns:a16="http://schemas.microsoft.com/office/drawing/2014/main" val="2475166774"/>
                    </a:ext>
                  </a:extLst>
                </a:gridCol>
                <a:gridCol w="1824242">
                  <a:extLst>
                    <a:ext uri="{9D8B030D-6E8A-4147-A177-3AD203B41FA5}">
                      <a16:colId xmlns:a16="http://schemas.microsoft.com/office/drawing/2014/main" val="2575974999"/>
                    </a:ext>
                  </a:extLst>
                </a:gridCol>
              </a:tblGrid>
              <a:tr h="65293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50800" dist="50800" dir="5400000" algn="ctr" rotWithShape="0">
                              <a:schemeClr val="tx2">
                                <a:lumMod val="90000"/>
                              </a:schemeClr>
                            </a:outerShdw>
                          </a:effectLst>
                          <a:latin typeface="Arial" panose="020B0604020202020204" pitchFamily="34" charset="0"/>
                        </a:rPr>
                        <a:t>Hyperparameters</a:t>
                      </a:r>
                      <a:endParaRPr lang="en-US" sz="2000" dirty="0">
                        <a:effectLst>
                          <a:outerShdw blurRad="50800" dist="50800" dir="5400000" algn="ctr" rotWithShape="0">
                            <a:schemeClr val="tx2">
                              <a:lumMod val="90000"/>
                            </a:schemeClr>
                          </a:outerShdw>
                        </a:effectLst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>
                            <a:outerShdw blurRad="50800" dist="50800" dir="5400000" algn="ctr" rotWithShape="0">
                              <a:schemeClr val="tx2">
                                <a:lumMod val="90000"/>
                              </a:schemeClr>
                            </a:outerShdw>
                          </a:effectLst>
                          <a:latin typeface="Arial" panose="020B0604020202020204" pitchFamily="34" charset="0"/>
                        </a:rPr>
                        <a:t>Values</a:t>
                      </a:r>
                      <a:endParaRPr lang="en-US" sz="2000" dirty="0">
                        <a:effectLst>
                          <a:outerShdw blurRad="50800" dist="50800" dir="5400000" algn="ctr" rotWithShape="0">
                            <a:schemeClr val="tx2">
                              <a:lumMod val="90000"/>
                            </a:schemeClr>
                          </a:outerShdw>
                        </a:effectLst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050144"/>
                  </a:ext>
                </a:extLst>
              </a:tr>
              <a:tr h="5370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epochs</a:t>
                      </a:r>
                      <a:endParaRPr lang="en-US" sz="20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endParaRPr lang="en-US" sz="20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681815"/>
                  </a:ext>
                </a:extLst>
              </a:tr>
              <a:tr h="5370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batch size</a:t>
                      </a:r>
                      <a:endParaRPr lang="en-US" sz="20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2000" dirty="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500486"/>
                  </a:ext>
                </a:extLst>
              </a:tr>
              <a:tr h="63186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optimizer</a:t>
                      </a:r>
                      <a:endParaRPr lang="en-US" sz="2000" dirty="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AdamW</a:t>
                      </a:r>
                      <a:endParaRPr lang="en-US" sz="20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276972"/>
                  </a:ext>
                </a:extLst>
              </a:tr>
              <a:tr h="63186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learning rate</a:t>
                      </a:r>
                      <a:endParaRPr lang="en-US" sz="2000" dirty="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0.00021</a:t>
                      </a:r>
                      <a:endParaRPr lang="en-US" sz="2000" dirty="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0409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994883"/>
              </p:ext>
            </p:extLst>
          </p:nvPr>
        </p:nvGraphicFramePr>
        <p:xfrm>
          <a:off x="6536950" y="2609852"/>
          <a:ext cx="4121525" cy="2990848"/>
        </p:xfrm>
        <a:graphic>
          <a:graphicData uri="http://schemas.openxmlformats.org/drawingml/2006/table">
            <a:tbl>
              <a:tblPr/>
              <a:tblGrid>
                <a:gridCol w="2490390">
                  <a:extLst>
                    <a:ext uri="{9D8B030D-6E8A-4147-A177-3AD203B41FA5}">
                      <a16:colId xmlns:a16="http://schemas.microsoft.com/office/drawing/2014/main" val="2713878912"/>
                    </a:ext>
                  </a:extLst>
                </a:gridCol>
                <a:gridCol w="1631135">
                  <a:extLst>
                    <a:ext uri="{9D8B030D-6E8A-4147-A177-3AD203B41FA5}">
                      <a16:colId xmlns:a16="http://schemas.microsoft.com/office/drawing/2014/main" val="3592897406"/>
                    </a:ext>
                  </a:extLst>
                </a:gridCol>
              </a:tblGrid>
              <a:tr h="6367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50800" dist="50800" dir="5400000" algn="ctr" rotWithShape="0">
                              <a:schemeClr val="bg1"/>
                            </a:outerShdw>
                          </a:effectLst>
                          <a:latin typeface="Arial" panose="020B0604020202020204" pitchFamily="34" charset="0"/>
                        </a:rPr>
                        <a:t>Hyperparameters</a:t>
                      </a:r>
                      <a:endParaRPr lang="en-US" sz="2000" dirty="0">
                        <a:effectLst>
                          <a:outerShdw blurRad="50800" dist="50800" dir="5400000" algn="ctr" rotWithShape="0">
                            <a:schemeClr val="bg1"/>
                          </a:outerShdw>
                        </a:effectLst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Values</a:t>
                      </a:r>
                      <a:endParaRPr lang="en-US" sz="2000" dirty="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6664"/>
                  </a:ext>
                </a:extLst>
              </a:tr>
              <a:tr h="55957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warmup steps</a:t>
                      </a:r>
                      <a:endParaRPr lang="en-US" sz="20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784</a:t>
                      </a:r>
                      <a:endParaRPr lang="en-US" sz="20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832138"/>
                  </a:ext>
                </a:extLst>
              </a:tr>
              <a:tr h="55957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 beams</a:t>
                      </a:r>
                      <a:endParaRPr lang="en-US" sz="20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2000" dirty="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25903"/>
                  </a:ext>
                </a:extLst>
              </a:tr>
              <a:tr h="55957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dropout</a:t>
                      </a:r>
                      <a:endParaRPr lang="en-US" sz="20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0.200</a:t>
                      </a:r>
                      <a:endParaRPr lang="en-US" sz="20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914001"/>
                  </a:ext>
                </a:extLst>
              </a:tr>
              <a:tr h="67535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attention dropout</a:t>
                      </a:r>
                      <a:endParaRPr lang="en-US" sz="20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0.320</a:t>
                      </a:r>
                      <a:endParaRPr lang="en-US" sz="2000" dirty="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32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7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Web Application - [1]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Backend Server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User Interface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Session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Deployment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283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Web Application - [2]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Backend Server : System responsible for managing and processing data behind the scenes of an application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Responsibilities 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Processes API requests and sends responses.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Manages authentication and authorization.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Connects to and interacts with databases.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Technology used : Django, DRF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Deployment : Deployed locally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454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Web Application - [3]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05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Application Programming Interface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Set of rules and protocols that allow different software application to communicate with each other.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12292" name="Picture 4" descr="https://lh7-rt.googleusercontent.com/slidesz/AGV_vUd_iZPowLMOGpBPv6UUMAo4gSgzQwKfhxC-PBc4a5xoh8-Yz4L4JeKHSCSzay7rTHsYZvCDu1oi888wXQkrdAjCg5XTUBJvCB4FHlHfIQ33Iad56EjofzENqWnl_o7lQAQHpzpP=s2048?key=WBTVngcMyGzjJIEzRF_P3x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29182"/>
            <a:ext cx="384096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22570" y="5956240"/>
            <a:ext cx="4628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Figure 1:  Cross Platform Development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73248" y="5956240"/>
            <a:ext cx="3759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Figure 2 : Various API Created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B5C25-8AFE-330A-7FF8-33CC3CF0A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480" y="3246669"/>
            <a:ext cx="44196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31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Web Application - 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/>
          <p:cNvSpPr txBox="1">
            <a:spLocks noGrp="1"/>
          </p:cNvSpPr>
          <p:nvPr>
            <p:ph type="body" idx="1"/>
          </p:nvPr>
        </p:nvSpPr>
        <p:spPr>
          <a:xfrm>
            <a:off x="838200" y="1797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Exception Handling (four cases) :</a:t>
            </a:r>
          </a:p>
          <a:p>
            <a:pPr marL="114300" indent="0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Gibbresh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Test :</a:t>
            </a:r>
          </a:p>
          <a:p>
            <a:pPr lvl="1"/>
            <a:r>
              <a:rPr lang="en-US" dirty="0"/>
              <a:t>Identifies nonsensical user input (e.g., "</a:t>
            </a:r>
            <a:r>
              <a:rPr lang="en-US" dirty="0" err="1"/>
              <a:t>sdkfjnsdjfbs</a:t>
            </a:r>
            <a:r>
              <a:rPr lang="en-US" dirty="0"/>
              <a:t>").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prompt: "I'm sorry, I couldn't understand that. Could you rephrase?“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Unidentified Images:</a:t>
            </a:r>
          </a:p>
          <a:p>
            <a:pPr marL="571500" lvl="1" indent="0">
              <a:buNone/>
            </a:pPr>
            <a:r>
              <a:rPr lang="en-US" dirty="0"/>
              <a:t>Identifies Unidentified images :</a:t>
            </a:r>
          </a:p>
          <a:p>
            <a:pPr marL="571500" lvl="1" indent="0">
              <a:buNone/>
            </a:pPr>
            <a:r>
              <a:rPr lang="en-US" dirty="0"/>
              <a:t>Provides prompt: "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No object detected in the images.</a:t>
            </a:r>
            <a:r>
              <a:rPr lang="en-US" dirty="0"/>
              <a:t>“</a:t>
            </a:r>
          </a:p>
          <a:p>
            <a:pPr marL="571500" lvl="1" indent="0"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355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05687976-1FB3-01B5-21CF-DD4DF547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>
            <a:extLst>
              <a:ext uri="{FF2B5EF4-FFF2-40B4-BE49-F238E27FC236}">
                <a16:creationId xmlns:a16="http://schemas.microsoft.com/office/drawing/2014/main" id="{24177D4E-B707-DFAE-2EDA-D407E924D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Web Application - 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>
            <a:extLst>
              <a:ext uri="{FF2B5EF4-FFF2-40B4-BE49-F238E27FC236}">
                <a16:creationId xmlns:a16="http://schemas.microsoft.com/office/drawing/2014/main" id="{43984089-0E74-C48F-B675-88127B115D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97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Questioning before image upload  :</a:t>
            </a:r>
          </a:p>
          <a:p>
            <a:pPr marL="571500" lvl="1" indent="0">
              <a:buNone/>
            </a:pPr>
            <a:r>
              <a:rPr lang="en-US" dirty="0"/>
              <a:t>Provides prompt: “No object detected to inquiry about. Please upload an image.“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Multiple object detection handling:</a:t>
            </a:r>
          </a:p>
          <a:p>
            <a:pPr marL="571500" lvl="1" indent="0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dirty="0"/>
              <a:t>Lists detected objects from uploaded images.</a:t>
            </a:r>
          </a:p>
          <a:p>
            <a:pPr marL="571500" lvl="1" indent="0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dirty="0"/>
              <a:t>User selects any specific object.</a:t>
            </a:r>
          </a:p>
          <a:p>
            <a:pPr marL="571500" lvl="1" indent="0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dirty="0"/>
              <a:t>Enables context-specific question answering.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571500" lvl="1" indent="0"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942B4-72F9-5591-B78A-E717B55775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D4C75-AE89-0C56-C2A0-2CB0ECB920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299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Web Application - [4]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Session Management: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An “ongoing connection” between a client(browser) and server.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Data stored in a session persists as long as the session is active.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13314" name="Picture 2" descr="https://lh7-rt.googleusercontent.com/slidesz/AGV_vUcTpH5OdMZgKks-vXZ5BhE5_UwO97Oppu95t2li2-dkUrJvIFIZOrDiQdJqiU0T0yvDq95d_GWxGDNG0hrwqNHTcZWtU0-nYqxcqZliry1_B2xy93vi6J-GPgwijmrj6bmYSu-dlQ=s2048?key=WBTVngcMyGzjJIEzRF_P3x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92" y="3154998"/>
            <a:ext cx="4083916" cy="279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7-rt.googleusercontent.com/slidesz/AGV_vUeG7iGHNdg0Eq87WRP8CtgYvXT0MlZ25uyxXr3hlSmFhtoTWbUj75glqeruhJ0pXcAd8DUfXQqUvuFl1ybhkDo2_7ppJolF6SKPbs2s0wbYLHpTo3CZSDE1GpsyQt7dn2jBP-kmBg=s2048?key=WBTVngcMyGzjJIEzRF_P3x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39" y="3154998"/>
            <a:ext cx="5283921" cy="28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73390" y="6089980"/>
            <a:ext cx="383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Figure 2 : Session Management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002290" y="6089980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Figure 1 : Important Session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6298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838200" y="103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    Presentation Outline</a:t>
            </a:r>
            <a:endParaRPr sz="38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935477" y="1551344"/>
            <a:ext cx="4522348" cy="379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95000"/>
              </a:lnSpc>
              <a:spcBef>
                <a:spcPts val="0"/>
              </a:spcBef>
              <a:buSzPts val="11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•	Motivation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5000"/>
              </a:lnSpc>
              <a:spcBef>
                <a:spcPts val="600"/>
              </a:spcBef>
              <a:buSzPts val="11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•	Introduction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5000"/>
              </a:lnSpc>
              <a:spcBef>
                <a:spcPts val="600"/>
              </a:spcBef>
              <a:buSzPts val="11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•	Objectives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5000"/>
              </a:lnSpc>
              <a:spcBef>
                <a:spcPts val="600"/>
              </a:spcBef>
              <a:buSzPts val="11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•	Scope of Project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SzPts val="11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Project Applications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5000"/>
              </a:lnSpc>
              <a:spcBef>
                <a:spcPts val="600"/>
              </a:spcBef>
              <a:buSzPts val="11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•	Methodology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819776" y="1551344"/>
            <a:ext cx="4438650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  <a:buSzPts val="1100"/>
            </a:pPr>
            <a:r>
              <a:rPr lang="en-US" sz="2800" dirty="0"/>
              <a:t>•	</a:t>
            </a:r>
            <a:r>
              <a:rPr lang="en-GB" sz="2800" dirty="0"/>
              <a:t>Dataset Analysis</a:t>
            </a:r>
          </a:p>
          <a:p>
            <a:pPr>
              <a:lnSpc>
                <a:spcPct val="95000"/>
              </a:lnSpc>
              <a:spcBef>
                <a:spcPts val="600"/>
              </a:spcBef>
              <a:buSzPts val="1100"/>
            </a:pPr>
            <a:r>
              <a:rPr lang="en-US" sz="2800" dirty="0"/>
              <a:t>•	</a:t>
            </a:r>
            <a:r>
              <a:rPr lang="en-GB" sz="2800" dirty="0"/>
              <a:t>Results</a:t>
            </a:r>
          </a:p>
          <a:p>
            <a:pPr lvl="0">
              <a:lnSpc>
                <a:spcPct val="95000"/>
              </a:lnSpc>
              <a:spcBef>
                <a:spcPts val="600"/>
              </a:spcBef>
              <a:buSzPts val="1100"/>
            </a:pPr>
            <a:r>
              <a:rPr lang="en-US" sz="2800" dirty="0"/>
              <a:t>•	Discussion and 		Analysis</a:t>
            </a:r>
          </a:p>
          <a:p>
            <a:pPr lvl="0">
              <a:lnSpc>
                <a:spcPct val="95000"/>
              </a:lnSpc>
              <a:spcBef>
                <a:spcPts val="600"/>
              </a:spcBef>
              <a:buSzPts val="1100"/>
            </a:pPr>
            <a:r>
              <a:rPr lang="en-US" sz="2800" dirty="0"/>
              <a:t>•	Remaining Tasks</a:t>
            </a:r>
          </a:p>
          <a:p>
            <a:pPr lvl="0">
              <a:lnSpc>
                <a:spcPct val="95000"/>
              </a:lnSpc>
              <a:spcBef>
                <a:spcPts val="600"/>
              </a:spcBef>
              <a:buSzPts val="1100"/>
            </a:pPr>
            <a:r>
              <a:rPr lang="en-US" sz="2800" dirty="0"/>
              <a:t>•	References</a:t>
            </a:r>
          </a:p>
          <a:p>
            <a:pPr lvl="0">
              <a:lnSpc>
                <a:spcPct val="95000"/>
              </a:lnSpc>
              <a:spcBef>
                <a:spcPts val="600"/>
              </a:spcBef>
              <a:buSzPts val="1100"/>
            </a:pP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CD98B30-F13D-F5EE-85DA-C7258321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>
            <a:extLst>
              <a:ext uri="{FF2B5EF4-FFF2-40B4-BE49-F238E27FC236}">
                <a16:creationId xmlns:a16="http://schemas.microsoft.com/office/drawing/2014/main" id="{D64F3EC0-7AAB-E363-4DCE-7179581B5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Web Application - 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>
            <a:extLst>
              <a:ext uri="{FF2B5EF4-FFF2-40B4-BE49-F238E27FC236}">
                <a16:creationId xmlns:a16="http://schemas.microsoft.com/office/drawing/2014/main" id="{D042352F-17A6-C0CD-5463-B36D7C9279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97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Time Complexity Analysis 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1. YOLO Inference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Average Time: 0.1519 seconds per image.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Time Complexity: O(n) (n = number of pixels).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Key Insight: Fast, real-time object detection.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2. BART Text Generation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Average Time: 1.3622 seconds per question.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Time Complexity: O(m * d) (m = input length, d = model depth).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Key Insight: Longer inputs take more time.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3. Measurement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Tool: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time.time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() in Python.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Conclusion: Efficient for real-time image and text tasks.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B293B-E5B4-99F4-3E8D-65877CA5C68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076E0-22B5-D6EF-629D-26C76ADE16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460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b21823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[5]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368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Web Application - [6]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ecfb21823d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3885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Software Workflow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Communication Hierarchy between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    Various components can be seen in           	the given diagram.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259725" y="6041545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Figure : Software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07307-7BA6-4B7A-C1B4-C02AD6B6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751" y="1690825"/>
            <a:ext cx="2729591" cy="424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ct val="47368"/>
            </a:pP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Dataset Analysis - [1]</a:t>
            </a:r>
            <a:br>
              <a:rPr lang="en-US" sz="3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 Collection - [1]</a:t>
            </a:r>
            <a:endParaRPr dirty="0"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Images were collected through site visits around Kathmandu Valley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Additional images obtained by web scraping from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Shutterstock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and existing datasets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final dataset contains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6812 images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12 classes</a:t>
            </a: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ct val="47368"/>
            </a:pP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Dataset Analysis - [1]</a:t>
            </a:r>
            <a:br>
              <a:rPr lang="en-US" sz="3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 Collection - [2]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3074" name="Picture 2" descr="https://lh7-rt.googleusercontent.com/slidesz/AGV_vUeIvxJpDv5vAYcMk41cu4IXWXSNf89pDi6rxwMqO3fQeZ6i-zdo6bMbnEM9PpPhvSHP33WMD4CscwXpqOQ3AuN9TkozOVeKuGuc4ZTGk8nD725bp8mpzypr9ziC4rPgjdi1BY7O1yxuLKmnQpDvr9msYlCk4yD3PieH4npkbzujXg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89" y="2214045"/>
            <a:ext cx="7714211" cy="38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28553" y="1690825"/>
            <a:ext cx="734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Distribution of images in dataset</a:t>
            </a:r>
          </a:p>
        </p:txBody>
      </p:sp>
      <p:sp>
        <p:nvSpPr>
          <p:cNvPr id="7" name="Rectangle 6"/>
          <p:cNvSpPr/>
          <p:nvPr/>
        </p:nvSpPr>
        <p:spPr>
          <a:xfrm>
            <a:off x="4800247" y="6356350"/>
            <a:ext cx="3119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Image Distribution</a:t>
            </a:r>
          </a:p>
        </p:txBody>
      </p:sp>
    </p:spTree>
    <p:extLst>
      <p:ext uri="{BB962C8B-B14F-4D97-AF65-F5344CB8AC3E}">
        <p14:creationId xmlns:p14="http://schemas.microsoft.com/office/powerpoint/2010/main" val="65936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Dataset Analysis - [2]</a:t>
            </a:r>
            <a:br>
              <a:rPr lang="en-US" sz="3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 Annotation</a:t>
            </a:r>
            <a:endParaRPr dirty="0"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838200" y="1903614"/>
            <a:ext cx="5629103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CVAT is used for annotation of images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Bounding box and class labels added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Exported in YOLO format for training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None/>
            </a:pPr>
            <a:endParaRPr lang="en-US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pic>
        <p:nvPicPr>
          <p:cNvPr id="4098" name="Picture 2" descr="https://lh7-rt.googleusercontent.com/slidesz/AGV_vUepSl-0RLGrzwKSjNzLgbnusL0Dw-BnKrH0YVNsbCoP2s-ZUQILAIaait8O1ha1PEHH2sRYFaqeEZtzOC6ZdcmlQ7_xHWcRBZXJ9jhRLD7WS8AlPEInQ2lCTvjXZGUoy98GxZ9KmFup3BYVL0cx_EjDlvNrBJ-8MEx_0TP1WSPzpA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303" y="1903614"/>
            <a:ext cx="5203998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352325" y="6356350"/>
            <a:ext cx="3720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Annotation using CVAT</a:t>
            </a:r>
          </a:p>
        </p:txBody>
      </p:sp>
    </p:spTree>
    <p:extLst>
      <p:ext uri="{BB962C8B-B14F-4D97-AF65-F5344CB8AC3E}">
        <p14:creationId xmlns:p14="http://schemas.microsoft.com/office/powerpoint/2010/main" val="180295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806175" y="37325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Dataset Analysis - [3]</a:t>
            </a:r>
            <a:br>
              <a:rPr lang="en-US" sz="3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dirty="0"/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1"/>
          </p:nvPr>
        </p:nvSpPr>
        <p:spPr>
          <a:xfrm>
            <a:off x="838200" y="1698951"/>
            <a:ext cx="5343525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Five images generated using random combination of augmentation techniques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Horizontal flipping	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Brightness and contrast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Gamma adjustments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Gaussian noise and blur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Rotation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24" y="1698951"/>
            <a:ext cx="5056801" cy="2087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24" y="3786118"/>
            <a:ext cx="5082601" cy="20662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53347" y="6156295"/>
            <a:ext cx="3248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Data Augmentation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Dataset Analysis - [4]</a:t>
            </a:r>
            <a:endParaRPr dirty="0"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817149" y="12255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Total of 8898 question answer pairs for all classes.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An average of 765 question answer pairs for each of the 12 classes.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2050" name="Picture 2" descr="https://lh7-rt.googleusercontent.com/slidesz/AGV_vUcpm8rKko_P509ORGWNma8_U02R4Kcbjd5H1THjIfWo7ydBM6l1n1u-tvTIhpIuODqqXQzjY9g90-rreCaQaDDbkaJYCyiTOrMaLFxn9tT7FBCe3_UGgN8Nb436bhFXT_n40rME=s2048?key=WBTVngcMyGzjJIEzRF_P3x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12" y="2400602"/>
            <a:ext cx="6666807" cy="395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00247" y="6356350"/>
            <a:ext cx="343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QA Pairs Distribution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164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Dataset Analysis - [5]</a:t>
            </a:r>
            <a:br>
              <a:rPr lang="en-GB" sz="3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Data Augmentation Techniques - [1]</a:t>
            </a:r>
            <a:endParaRPr sz="3600" dirty="0"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838200" y="1772394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Embedding Augmentation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Subtly altering word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embeddings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semantically similar, syntactically varied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Random Deletion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 	Removing random words, preparedness for fragmented user inputs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Translation-based Augmentation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Translation to other languages and back</a:t>
            </a:r>
          </a:p>
          <a:p>
            <a:pPr lvl="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WordNet-based Augmentation</a:t>
            </a:r>
          </a:p>
          <a:p>
            <a:pPr lvl="1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Replace words with synonyms to enhance vocabulary diversity</a:t>
            </a: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654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 rot="16200000">
            <a:off x="-1389007" y="2701031"/>
            <a:ext cx="6449467" cy="104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Dataset Analysis - [5]</a:t>
            </a:r>
            <a:br>
              <a:rPr lang="en-GB" sz="3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Data Augmentation Techniques - [2]</a:t>
            </a:r>
            <a:endParaRPr sz="36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84563"/>
              </p:ext>
            </p:extLst>
          </p:nvPr>
        </p:nvGraphicFramePr>
        <p:xfrm>
          <a:off x="3143250" y="698268"/>
          <a:ext cx="7896052" cy="5476744"/>
        </p:xfrm>
        <a:graphic>
          <a:graphicData uri="http://schemas.openxmlformats.org/drawingml/2006/table">
            <a:tbl>
              <a:tblPr/>
              <a:tblGrid>
                <a:gridCol w="1721849">
                  <a:extLst>
                    <a:ext uri="{9D8B030D-6E8A-4147-A177-3AD203B41FA5}">
                      <a16:colId xmlns:a16="http://schemas.microsoft.com/office/drawing/2014/main" val="2826956255"/>
                    </a:ext>
                  </a:extLst>
                </a:gridCol>
                <a:gridCol w="2261837">
                  <a:extLst>
                    <a:ext uri="{9D8B030D-6E8A-4147-A177-3AD203B41FA5}">
                      <a16:colId xmlns:a16="http://schemas.microsoft.com/office/drawing/2014/main" val="79790321"/>
                    </a:ext>
                  </a:extLst>
                </a:gridCol>
                <a:gridCol w="3912366">
                  <a:extLst>
                    <a:ext uri="{9D8B030D-6E8A-4147-A177-3AD203B41FA5}">
                      <a16:colId xmlns:a16="http://schemas.microsoft.com/office/drawing/2014/main" val="3782230516"/>
                    </a:ext>
                  </a:extLst>
                </a:gridCol>
              </a:tblGrid>
              <a:tr h="561862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Original Question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Augmentation Technique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Augmented Question</a:t>
                      </a:r>
                      <a:endParaRPr lang="en-US" sz="1600" dirty="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045123"/>
                  </a:ext>
                </a:extLst>
              </a:tr>
              <a:tr h="122059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Which god is present in Taleju Temple?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Embedding Augmentation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Which deity is present in Taleju Temple?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84287"/>
                  </a:ext>
                </a:extLst>
              </a:tr>
              <a:tr h="122059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Which god is present in Taleju Temple?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Random Deletion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Which god present in Taleju Temple?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468618"/>
                  </a:ext>
                </a:extLst>
              </a:tr>
              <a:tr h="122059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Which god is present in Taleju Temple?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Translation-based Augmentation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ताजेलू मंदिर में कौन सा देवता है? (Translated from Hindi and back to English: Which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deity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is present in Tajelu Temple?)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409037"/>
                  </a:ext>
                </a:extLst>
              </a:tr>
              <a:tr h="122059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Which god is present in Taleju Temple?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WordNet-based Augmentation</a:t>
                      </a:r>
                      <a:endParaRPr lang="en-US" sz="160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Which god is found in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Taleju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Temple?</a:t>
                      </a:r>
                      <a:endParaRPr lang="en-US" sz="1600" dirty="0">
                        <a:effectLst/>
                      </a:endParaRPr>
                    </a:p>
                  </a:txBody>
                  <a:tcPr marL="53340" marR="53340" marT="53340" marB="53340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796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962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f98ba00e_0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[1]</a:t>
            </a:r>
            <a:r>
              <a:rPr lang="en-US" sz="3600" b="1" dirty="0">
                <a:solidFill>
                  <a:srgbClr val="000000"/>
                </a:solidFill>
                <a:latin typeface="Arial"/>
              </a:rPr>
              <a:t> - </a:t>
            </a:r>
            <a:r>
              <a:rPr lang="en-US" sz="36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Object Detection Module - [1]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271" name="Google Shape;271;g2ecf98ba00e_0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ecf98ba00e_0_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73" name="Google Shape;273;g2ecf98ba00e_0_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pic>
        <p:nvPicPr>
          <p:cNvPr id="7172" name="Picture 4" descr="https://lh7-rt.googleusercontent.com/slidesz/AGV_vUdwCT7ZdkSe_X63sW0XdVxRfDEBSX_OLmc3SdaRrdgnjkPz444aEUXj5BY2oYuqDUYjmKepZ4IgWwViex1SFkTHLQEEAZKi0C1KcaTGajz986dEaOQ1k9pUK9fZaOjkX7d7KgnZCVfRzwTjxUPH3Uoz57wZ9O3-wz11hD4Frlu5dA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99" y="2002235"/>
            <a:ext cx="4356101" cy="405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7-rt.googleusercontent.com/slidesz/AGV_vUfRQFlPgAgMyQ5wuyof-6b_hgRsL8ZGDliHMgJ6FCju3qtIaFkhjIaR_ATR2UpACgU0yiVoX0oqrMCnXnwkwaT3Lm-VmLAl3oBGNhu565-m1D7IhDdQ_FjKqzHiNtCT2o8acJ1HXBZPC-QKFFnHk-6PcxQVFhGdbdZupl0OcMtrGg=s2048?key=wsZJPmONbmG_gMoFWOG34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51" y="2002235"/>
            <a:ext cx="4123930" cy="405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85900" y="1492211"/>
            <a:ext cx="8134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The Inference Results of YOLOv8 are: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0247" y="6356350"/>
            <a:ext cx="4100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YOLOv8 Inference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Motivation</a:t>
            </a:r>
            <a:endParaRPr sz="3800" b="1"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body" idx="1"/>
          </p:nvPr>
        </p:nvSpPr>
        <p:spPr>
          <a:xfrm>
            <a:off x="838200" y="1219200"/>
            <a:ext cx="10515600" cy="482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ct val="83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Enhance tourists' cultural understanding and appreciation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3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Bridge information gaps at heritage sites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3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Provide interactive, real-time artefact information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3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Utilize AI for enriched tourist experiences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3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Foster deeper engagement with cultural heritage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Make heritage sites more accessible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3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Empower tourists with instant historical insights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cf98ba00e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[1]</a:t>
            </a:r>
            <a:r>
              <a:rPr lang="en-US" sz="3600" b="1" dirty="0">
                <a:solidFill>
                  <a:srgbClr val="000000"/>
                </a:solidFill>
                <a:latin typeface="Arial"/>
              </a:rPr>
              <a:t> - </a:t>
            </a:r>
            <a:r>
              <a:rPr lang="en-US" sz="36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Object Detection Module - [2]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8194" name="Picture 2" descr="https://lh7-rt.googleusercontent.com/slidesz/AGV_vUd52h69q3iEbVvtgG4GoZumSPjv7JboGZ9IKqkJxh69m8ASZCYI_Bps8z_Yevr2XSeXBnb5zfZoldw-3qcOcekoW7I27luGbZDa4-5UgdQaS0t8hUc0wS9jI3vArq3axERkSF3gIQBV_zpGTJNvz1yw28HZDZnEoYo0ATnxjIW4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56" y="2060156"/>
            <a:ext cx="9926444" cy="422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05000" y="1390650"/>
            <a:ext cx="4551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Losses and metrics curve</a:t>
            </a:r>
          </a:p>
        </p:txBody>
      </p:sp>
      <p:sp>
        <p:nvSpPr>
          <p:cNvPr id="7" name="Rectangle 6"/>
          <p:cNvSpPr/>
          <p:nvPr/>
        </p:nvSpPr>
        <p:spPr>
          <a:xfrm>
            <a:off x="4800247" y="6356350"/>
            <a:ext cx="39581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Losses and metrics curve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cf98ba00e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[1]</a:t>
            </a:r>
            <a:r>
              <a:rPr lang="en-US" sz="3600" b="1" dirty="0">
                <a:solidFill>
                  <a:srgbClr val="000000"/>
                </a:solidFill>
                <a:latin typeface="Arial"/>
              </a:rPr>
              <a:t> - </a:t>
            </a:r>
            <a:r>
              <a:rPr lang="en-US" sz="36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Object Detection Module - [3]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pic>
        <p:nvPicPr>
          <p:cNvPr id="9218" name="Picture 2" descr="https://lh7-rt.googleusercontent.com/slidesz/AGV_vUeGl5zvGvyUgGdiHoiDWA32Hc-Icnn_3Gau7vo2QpKpscnpbh_XiCrgIMFcG9PQdPBWDQHcp3siHRs_DXQTwL7_iNLUIF_uDk3PshcYtggGNuJ2x-IieZyhY_xsoqOyxPnNoH07lQmUmyEJyP_hZETKRGdedaldDtP0k8PksrMsyw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6" y="1938548"/>
            <a:ext cx="6419850" cy="441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4127" y="1382128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Precision Recall curve</a:t>
            </a:r>
          </a:p>
        </p:txBody>
      </p:sp>
      <p:sp>
        <p:nvSpPr>
          <p:cNvPr id="3" name="Rectangle 2"/>
          <p:cNvSpPr/>
          <p:nvPr/>
        </p:nvSpPr>
        <p:spPr>
          <a:xfrm>
            <a:off x="5088482" y="6356350"/>
            <a:ext cx="3592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Precision Recall curve</a:t>
            </a:r>
          </a:p>
        </p:txBody>
      </p:sp>
    </p:spTree>
    <p:extLst>
      <p:ext uri="{BB962C8B-B14F-4D97-AF65-F5344CB8AC3E}">
        <p14:creationId xmlns:p14="http://schemas.microsoft.com/office/powerpoint/2010/main" val="1577942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cf98ba00e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[1]</a:t>
            </a:r>
            <a:r>
              <a:rPr lang="en-US" sz="3600" b="1" dirty="0">
                <a:solidFill>
                  <a:srgbClr val="000000"/>
                </a:solidFill>
                <a:latin typeface="Arial"/>
              </a:rPr>
              <a:t> - </a:t>
            </a:r>
            <a:r>
              <a:rPr lang="en-US" sz="36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Object Detection Module - [4]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064127" y="1382128"/>
            <a:ext cx="2852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F1-score curve</a:t>
            </a:r>
          </a:p>
        </p:txBody>
      </p:sp>
      <p:pic>
        <p:nvPicPr>
          <p:cNvPr id="11266" name="Picture 2" descr="https://lh7-rt.googleusercontent.com/slidesz/AGV_vUduszbMG8fQs2IAf3bw7uNQrqQnJQZ6Ar7JRKuuRcbt2qXV5L9yeGZ8wySnMmtFXWT3srNT1-Y8B72NiwjXUEWNCSUiwlQXfm6E11ff_XV2RXhqpLY8rwPSvmqRpzYxw3Q2mcROgyuybVfZHVapf-1vZ0KcErkNJ667NdvKSM3Rjg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905348"/>
            <a:ext cx="6819900" cy="407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14852" y="6048573"/>
            <a:ext cx="27622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Figure: F1-score curve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78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cf98ba00e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[1]</a:t>
            </a:r>
            <a:r>
              <a:rPr lang="en-US" sz="3600" b="1" dirty="0">
                <a:solidFill>
                  <a:srgbClr val="000000"/>
                </a:solidFill>
                <a:latin typeface="Arial"/>
              </a:rPr>
              <a:t> - </a:t>
            </a:r>
            <a:r>
              <a:rPr lang="en-US" sz="36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Object Detection Module - [5]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064127" y="1382128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Confusion Matrix</a:t>
            </a:r>
          </a:p>
        </p:txBody>
      </p:sp>
      <p:pic>
        <p:nvPicPr>
          <p:cNvPr id="12290" name="Picture 2" descr="https://lh7-rt.googleusercontent.com/slidesz/AGV_vUe_Yx_y1ridCSliQU4mUrQwqzDq76_SOhtGxKCaYRMTtR5qfSj3SPR8BIhu2wKt6CQoKnm4AvmbmLsjohcZ5YmiJCY3LAGKe-GDP4_-MUmv9GlE_TdWDCb0bTtCiVZ0DoDu3zHzb-MtecqGSOVnXpdX6t-QmOZJyUzemW1E4LP-=s2048?key=wsZJPmONbmG_gMoFWOG3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05348"/>
            <a:ext cx="6675783" cy="412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592" y="6231123"/>
            <a:ext cx="29770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Figure: Confusion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13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cf98ba00e_0_29"/>
          <p:cNvSpPr txBox="1">
            <a:spLocks noGrp="1"/>
          </p:cNvSpPr>
          <p:nvPr>
            <p:ph type="title"/>
          </p:nvPr>
        </p:nvSpPr>
        <p:spPr>
          <a:xfrm rot="16200000">
            <a:off x="-1000193" y="3678710"/>
            <a:ext cx="4477533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[2]</a:t>
            </a:r>
            <a:endParaRPr sz="3800" dirty="0"/>
          </a:p>
        </p:txBody>
      </p:sp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064127" y="1382128"/>
            <a:ext cx="5109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Answers generated by BART</a:t>
            </a:r>
          </a:p>
        </p:txBody>
      </p:sp>
      <p:sp>
        <p:nvSpPr>
          <p:cNvPr id="7" name="Google Shape;281;g2ecf98ba00e_0_29"/>
          <p:cNvSpPr txBox="1">
            <a:spLocks/>
          </p:cNvSpPr>
          <p:nvPr/>
        </p:nvSpPr>
        <p:spPr>
          <a:xfrm>
            <a:off x="849261" y="24274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BART Inference Results</a:t>
            </a:r>
            <a:r>
              <a:rPr lang="en-GB" sz="40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GB" sz="3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0153"/>
              </p:ext>
            </p:extLst>
          </p:nvPr>
        </p:nvGraphicFramePr>
        <p:xfrm>
          <a:off x="2535806" y="2102791"/>
          <a:ext cx="7846443" cy="4163280"/>
        </p:xfrm>
        <a:graphic>
          <a:graphicData uri="http://schemas.openxmlformats.org/drawingml/2006/table">
            <a:tbl>
              <a:tblPr firstRow="1" bandRow="1">
                <a:tableStyleId>{617A984A-53C7-4432-9C43-ABF0F2FEC2A3}</a:tableStyleId>
              </a:tblPr>
              <a:tblGrid>
                <a:gridCol w="2615481">
                  <a:extLst>
                    <a:ext uri="{9D8B030D-6E8A-4147-A177-3AD203B41FA5}">
                      <a16:colId xmlns:a16="http://schemas.microsoft.com/office/drawing/2014/main" val="1222027028"/>
                    </a:ext>
                  </a:extLst>
                </a:gridCol>
                <a:gridCol w="2615481">
                  <a:extLst>
                    <a:ext uri="{9D8B030D-6E8A-4147-A177-3AD203B41FA5}">
                      <a16:colId xmlns:a16="http://schemas.microsoft.com/office/drawing/2014/main" val="2906378169"/>
                    </a:ext>
                  </a:extLst>
                </a:gridCol>
                <a:gridCol w="2615481">
                  <a:extLst>
                    <a:ext uri="{9D8B030D-6E8A-4147-A177-3AD203B41FA5}">
                      <a16:colId xmlns:a16="http://schemas.microsoft.com/office/drawing/2014/main" val="3327523942"/>
                    </a:ext>
                  </a:extLst>
                </a:gridCol>
              </a:tblGrid>
              <a:tr h="87889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</a:t>
                      </a:r>
                      <a:endParaRPr lang="en-US" sz="16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Original Answer</a:t>
                      </a:r>
                      <a:endParaRPr lang="en-US" sz="16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Generated Answer</a:t>
                      </a:r>
                      <a:endParaRPr lang="en-US" sz="160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338407764"/>
                  </a:ext>
                </a:extLst>
              </a:tr>
              <a:tr h="115580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what does the phrase 'turning the wheel of dharma' describe ?</a:t>
                      </a:r>
                      <a:endParaRPr lang="en-US" sz="16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 describes the way in which the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buddha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taught, and the prayer wheel is a physical manifestation of this concept.</a:t>
                      </a:r>
                      <a:endParaRPr lang="en-US" sz="16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 describes the way in which the buddha taught, and the prayer wheeled is a physical manifestation of this notions.</a:t>
                      </a:r>
                      <a:endParaRPr lang="en-US" sz="160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661567678"/>
                  </a:ext>
                </a:extLst>
              </a:tr>
              <a:tr h="115580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what is the alternative term used by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inhabitants outside of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bhaktapur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when referring to the temple ?</a:t>
                      </a:r>
                      <a:endParaRPr lang="en-US" sz="16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people of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descent living away from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bhaktapur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commonly refer to the temple as '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nyātāpau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.'</a:t>
                      </a:r>
                      <a:endParaRPr lang="en-US" sz="16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outside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bhaktapur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the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people use the term '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nyātāpau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 to refer to the temple.</a:t>
                      </a:r>
                      <a:endParaRPr lang="en-US" sz="16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773741625"/>
                  </a:ext>
                </a:extLst>
              </a:tr>
              <a:tr h="87889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what direction do pilgrims stroll when turning prayer wheels at monasteries ?</a:t>
                      </a:r>
                      <a:endParaRPr lang="en-US" sz="16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pilgrims stroll in a clockwise direction when turning prayer wheels.</a:t>
                      </a:r>
                      <a:endParaRPr lang="en-US" sz="16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pilgrims stroll in a clockwise direction when turning prayer wheels.</a:t>
                      </a:r>
                      <a:endParaRPr lang="en-US" sz="16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6315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20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cf98ba00e_0_29"/>
          <p:cNvSpPr txBox="1">
            <a:spLocks noGrp="1"/>
          </p:cNvSpPr>
          <p:nvPr>
            <p:ph type="title"/>
          </p:nvPr>
        </p:nvSpPr>
        <p:spPr>
          <a:xfrm rot="16200000">
            <a:off x="-1037144" y="3235144"/>
            <a:ext cx="450851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[2]</a:t>
            </a:r>
            <a:endParaRPr sz="3800" dirty="0"/>
          </a:p>
        </p:txBody>
      </p:sp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064127" y="1382128"/>
            <a:ext cx="788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Fuzzy Match Accuracy and Semantic Similarity</a:t>
            </a:r>
          </a:p>
        </p:txBody>
      </p:sp>
      <p:sp>
        <p:nvSpPr>
          <p:cNvPr id="7" name="Google Shape;281;g2ecf98ba00e_0_29"/>
          <p:cNvSpPr txBox="1">
            <a:spLocks/>
          </p:cNvSpPr>
          <p:nvPr/>
        </p:nvSpPr>
        <p:spPr>
          <a:xfrm>
            <a:off x="838200" y="2713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BART Training Results -</a:t>
            </a:r>
            <a:r>
              <a:rPr lang="en-US" sz="40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[1]</a:t>
            </a:r>
            <a:r>
              <a:rPr lang="en-GB" sz="40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GB" sz="3800" dirty="0"/>
          </a:p>
        </p:txBody>
      </p:sp>
      <p:pic>
        <p:nvPicPr>
          <p:cNvPr id="4100" name="Picture 4" descr="https://lh7-rt.googleusercontent.com/slidesz/AGV_vUfa12TVciUzOl9AoNk337qvR2DNDIzO0m3XVx9XErjfcY5on40QdGCbkAuWT7KQ6I8E7v8xswiLCjAXr3FtmcpdXd21khJ4Ot83tunKlHK3yBaX6CGfQfNYCWq8oYwtdrT5kZpnLQ=s2048?key=WBTVngcMyGzjJIEzRF_P3x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96" y="1847501"/>
            <a:ext cx="5003254" cy="35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7-rt.googleusercontent.com/slidesz/AGV_vUeWqXKFZA8LIwk5epXBemW4-vS6UvO3c6LZA0hmNhBYtdLiqT1VWJY6yqA3HU1h2ApLTyPdeqPMMRH3jEsNefGGDCiE9ZsyrBK1T57yRbhAjNVKH14uqOMeyPDMLtoJvEsdqmeSrg=s2048?key=WBTVngcMyGzjJIEzRF_P3x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95" y="1856156"/>
            <a:ext cx="5246312" cy="354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81400" y="5572035"/>
            <a:ext cx="63818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Figure: Fuzzy Match Accuracy and Semantic Similarity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53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cf98ba00e_0_29"/>
          <p:cNvSpPr txBox="1">
            <a:spLocks noGrp="1"/>
          </p:cNvSpPr>
          <p:nvPr>
            <p:ph type="title"/>
          </p:nvPr>
        </p:nvSpPr>
        <p:spPr>
          <a:xfrm rot="16200000">
            <a:off x="-1148845" y="3070560"/>
            <a:ext cx="4839483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[2]</a:t>
            </a:r>
            <a:endParaRPr sz="3800" dirty="0"/>
          </a:p>
        </p:txBody>
      </p:sp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064127" y="1382128"/>
            <a:ext cx="49872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Losses and METEOR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Google Shape;281;g2ecf98ba00e_0_29"/>
          <p:cNvSpPr txBox="1">
            <a:spLocks/>
          </p:cNvSpPr>
          <p:nvPr/>
        </p:nvSpPr>
        <p:spPr>
          <a:xfrm>
            <a:off x="849261" y="24274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BART Training Results</a:t>
            </a:r>
            <a:r>
              <a:rPr lang="en-US" sz="40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- [2]</a:t>
            </a:r>
            <a:r>
              <a:rPr lang="en-GB" sz="40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GB" sz="3800" dirty="0"/>
          </a:p>
        </p:txBody>
      </p:sp>
      <p:pic>
        <p:nvPicPr>
          <p:cNvPr id="5126" name="Picture 6" descr="https://lh7-rt.googleusercontent.com/slidesz/AGV_vUelb_NqbZJ8mpWfXxJFFk1kVwX8OPHy6wwnNfRIOC5kF9tjDvuEXzYXJwcHLed_-Ui9unl7bzV9N8RWe__ghwJatyz29rAD3hovDu8YP0hfUXgcCcj_YuOkFGC4gXAGTe64sJyDbg=s2048?key=WBTVngcMyGzjJIEzRF_P3x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47" y="2094211"/>
            <a:ext cx="4849586" cy="290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slidesz/AGV_vUfTBOihEw6OlEG6wEiaWCbdUIpLzAa_UomdStDa0K6gmhguebkkIQION9qJTN1h4bYp5uFiHRVHl1gsb9a3Fcu2QP8sVnENOjWfn7yhdlXyo9crTsut_yBxWJSjRgVmKuwn1rSdDw=s2048?key=WBTVngcMyGzjJIEzRF_P3x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63" y="2094211"/>
            <a:ext cx="4911437" cy="29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46754" y="5529734"/>
            <a:ext cx="42739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Figure: Losses and METEOR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838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cf98ba00e_0_29"/>
          <p:cNvSpPr txBox="1">
            <a:spLocks noGrp="1"/>
          </p:cNvSpPr>
          <p:nvPr>
            <p:ph type="title"/>
          </p:nvPr>
        </p:nvSpPr>
        <p:spPr>
          <a:xfrm rot="16200000">
            <a:off x="-1037144" y="3235144"/>
            <a:ext cx="450851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[2]</a:t>
            </a:r>
            <a:endParaRPr sz="3800" dirty="0"/>
          </a:p>
        </p:txBody>
      </p:sp>
      <p:sp>
        <p:nvSpPr>
          <p:cNvPr id="282" name="Google Shape;282;g2ecf98ba00e_0_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83" name="Google Shape;283;g2ecf98ba00e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064127" y="1382128"/>
            <a:ext cx="582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ROUGE Score and BLEU Score</a:t>
            </a:r>
          </a:p>
        </p:txBody>
      </p:sp>
      <p:sp>
        <p:nvSpPr>
          <p:cNvPr id="7" name="Google Shape;281;g2ecf98ba00e_0_29"/>
          <p:cNvSpPr txBox="1">
            <a:spLocks/>
          </p:cNvSpPr>
          <p:nvPr/>
        </p:nvSpPr>
        <p:spPr>
          <a:xfrm>
            <a:off x="838200" y="2713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BART Training Results -</a:t>
            </a:r>
            <a:r>
              <a:rPr lang="en-US" sz="40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[3]</a:t>
            </a:r>
            <a:r>
              <a:rPr lang="en-GB" sz="40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GB" sz="3800" dirty="0"/>
          </a:p>
        </p:txBody>
      </p:sp>
      <p:pic>
        <p:nvPicPr>
          <p:cNvPr id="15362" name="Picture 2" descr="https://lh7-rt.googleusercontent.com/slidesz/AGV_vUe8dRpttZcLgvKe2p21ybL6lzzOe6EZxpF5E9p1lYNhLP6yUm4SG_sD0MMPJYKXo_lepefOjH2rbD9NY5xGrV2aNcoltbxcv8prNWYA4tsQ-NViMHh55-5gBj2v0D6xpBqasqJOpw=s2048?key=WBTVngcMyGzjJIEzRF_P3x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38" y="2164489"/>
            <a:ext cx="4939145" cy="296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lh7-rt.googleusercontent.com/slidesz/AGV_vUetFQWrBwdlTbyzZgj1oOPAFpI-zN18e_MfptJYvxYA1ETSBt9vDN3K3AqmVKJhz6xzuI9AmQLuLSWi1Adoe_00Wk_Y9q-nj62uSLLIZEYZYlR4UmBSqwA6EBY8E0AzxwdMcK9-Nw=s2048?key=WBTVngcMyGzjJIEzRF_P3x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627" y="2171079"/>
            <a:ext cx="4928162" cy="295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74531" y="5448672"/>
            <a:ext cx="4716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Figure: ROUGE Score and BLEU Score</a:t>
            </a:r>
          </a:p>
        </p:txBody>
      </p:sp>
    </p:spTree>
    <p:extLst>
      <p:ext uri="{BB962C8B-B14F-4D97-AF65-F5344CB8AC3E}">
        <p14:creationId xmlns:p14="http://schemas.microsoft.com/office/powerpoint/2010/main" val="983365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cf98ba00e_0_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[3]</a:t>
            </a:r>
            <a:r>
              <a:rPr lang="en-US" sz="3600" b="1" dirty="0">
                <a:solidFill>
                  <a:srgbClr val="000000"/>
                </a:solidFill>
                <a:latin typeface="Arial"/>
              </a:rPr>
              <a:t> – </a:t>
            </a:r>
            <a:r>
              <a:rPr lang="en-US" sz="3600" b="1" dirty="0" err="1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Chatbot</a:t>
            </a:r>
            <a:r>
              <a:rPr lang="en-US" sz="36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Results - [1]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292" name="Google Shape;292;g2ecf98ba00e_0_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93" name="Google Shape;293;g2ecf98ba00e_0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pic>
        <p:nvPicPr>
          <p:cNvPr id="9218" name="Picture 2" descr="https://lh7-rt.googleusercontent.com/slidesz/AGV_vUfPMbLBeyrMJ3PfuExJi7P7sc5KYhozsqlZW27dYYD5Kej6b-Pp5MkHXjdM4pQ0x8YMjKgMLqmPdELYBCSOi-ARQ1ixW-3aiaMdz1McjuLdBWpZVzo-whcRe8bUwDp5Ypie6FROVw=s2048?key=WBTVngcMyGzjJIEzRF_P3x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20" y="1902922"/>
            <a:ext cx="5103960" cy="35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7-rt.googleusercontent.com/slidesz/AGV_vUfVN2_pvR05TLFZNYWSHIcxS5OeqzTBezcPVZ9sB1dIXrV4xTGuHKVNY5W6z0iuAllIu2OgLTqnSpbUpWhL9GQ1plf44hKds6OiGYgqawu54Y1P--0yiAdE__-o0jtUotQ3tzBm=s2048?key=WBTVngcMyGzjJIEzRF_P3x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97" y="1902922"/>
            <a:ext cx="4457219" cy="35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46443" y="5615370"/>
            <a:ext cx="5785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Figure: Pre-upload Inquiry and unidentified object</a:t>
            </a:r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cf98ba00e_0_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[3]</a:t>
            </a:r>
            <a:r>
              <a:rPr lang="en-US" sz="3600" b="1" dirty="0">
                <a:solidFill>
                  <a:srgbClr val="000000"/>
                </a:solidFill>
                <a:latin typeface="Arial"/>
              </a:rPr>
              <a:t> – </a:t>
            </a:r>
            <a:r>
              <a:rPr lang="en-US" sz="3600" b="1" dirty="0" err="1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Chatbot</a:t>
            </a:r>
            <a:r>
              <a:rPr lang="en-US" sz="36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Results - [2]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292" name="Google Shape;292;g2ecf98ba00e_0_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93" name="Google Shape;293;g2ecf98ba00e_0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pic>
        <p:nvPicPr>
          <p:cNvPr id="10242" name="Picture 2" descr="https://lh7-rt.googleusercontent.com/slidesz/AGV_vUfPMbLBeyrMJ3PfuExJi7P7sc5KYhozsqlZW27dYYD5Kej6b-Pp5MkHXjdM4pQ0x8YMjKgMLqmPdELYBCSOi-ARQ1ixW-3aiaMdz1McjuLdBWpZVzo-whcRe8bUwDp5Ypie6FROVw=s2048?key=WBTVngcMyGzjJIEzRF_P3x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7" y="1902922"/>
            <a:ext cx="5176686" cy="35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7-rt.googleusercontent.com/slidesz/AGV_vUfVN2_pvR05TLFZNYWSHIcxS5OeqzTBezcPVZ9sB1dIXrV4xTGuHKVNY5W6z0iuAllIu2OgLTqnSpbUpWhL9GQ1plf44hKds6OiGYgqawu54Y1P--0yiAdE__-o0jtUotQ3tzBm=s2048?key=WBTVngcMyGzjJIEzRF_P3x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36" y="1902922"/>
            <a:ext cx="4509935" cy="35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57719" y="5661044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Post-upload Inquiry</a:t>
            </a:r>
          </a:p>
        </p:txBody>
      </p:sp>
    </p:spTree>
    <p:extLst>
      <p:ext uri="{BB962C8B-B14F-4D97-AF65-F5344CB8AC3E}">
        <p14:creationId xmlns:p14="http://schemas.microsoft.com/office/powerpoint/2010/main" val="123451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771525" y="793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838200" y="1329514"/>
            <a:ext cx="10515600" cy="502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indent="-457200">
              <a:lnSpc>
                <a:spcPct val="150000"/>
              </a:lnSpc>
              <a:buSzPct val="100000"/>
            </a:pP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AI automates mundane tasks, saving time and effort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Opens new possibilities for cultural understanding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CV and NLP methods have potential to significantly improve tourists knowledge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VQA: Promising CV and NLP task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Most common VQA model answers image-related questions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3000" dirty="0">
                <a:latin typeface="Arial"/>
                <a:ea typeface="Arial"/>
                <a:cs typeface="Arial"/>
                <a:sym typeface="Arial"/>
              </a:rPr>
              <a:t>Image and question is taken as input based on which accurate predictions is done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cf98ba00e_0_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- [3]</a:t>
            </a:r>
            <a:r>
              <a:rPr lang="en-US" sz="3600" b="1" dirty="0">
                <a:solidFill>
                  <a:srgbClr val="000000"/>
                </a:solidFill>
                <a:latin typeface="Arial"/>
              </a:rPr>
              <a:t> – </a:t>
            </a:r>
            <a:r>
              <a:rPr lang="en-US" sz="3600" b="1" dirty="0" err="1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Chatbot</a:t>
            </a:r>
            <a:r>
              <a:rPr lang="en-US" sz="36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Results - [3]</a:t>
            </a:r>
            <a:r>
              <a:rPr lang="en-GB" sz="3600" b="1" dirty="0">
                <a:solidFill>
                  <a:srgbClr val="000000"/>
                </a:solidFill>
                <a:latin typeface="Arial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3800" dirty="0"/>
          </a:p>
        </p:txBody>
      </p:sp>
      <p:sp>
        <p:nvSpPr>
          <p:cNvPr id="292" name="Google Shape;292;g2ecf98ba00e_0_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293" name="Google Shape;293;g2ecf98ba00e_0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pic>
        <p:nvPicPr>
          <p:cNvPr id="11266" name="Picture 2" descr="https://lh7-rt.googleusercontent.com/slidesz/AGV_vUe6duVYeO60glctMiZDbI2nqkWftLuws-f5C3WJ6-WBecetBEoinNd6kNcYum1wFArnnu5CNzJ4DkUuKGUgKhgGe6238HWucNbeoYKCskzUFwhTwvxTskf5k5_u5w8BgYQIfFzR8w=s2048?key=WBTVngcMyGzjJIEzRF_P3x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63" y="2124219"/>
            <a:ext cx="9971867" cy="30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58661" y="5472282"/>
            <a:ext cx="46746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Figure: Follow-up After Clearing History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7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cf98ba00e_0_63"/>
          <p:cNvSpPr txBox="1">
            <a:spLocks noGrp="1"/>
          </p:cNvSpPr>
          <p:nvPr>
            <p:ph type="title"/>
          </p:nvPr>
        </p:nvSpPr>
        <p:spPr>
          <a:xfrm>
            <a:off x="838200" y="375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Discussion and Analysis</a:t>
            </a:r>
            <a:r>
              <a:rPr lang="en-GB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– [1]</a:t>
            </a:r>
            <a:endParaRPr sz="3800" dirty="0"/>
          </a:p>
        </p:txBody>
      </p:sp>
      <p:sp>
        <p:nvSpPr>
          <p:cNvPr id="301" name="Google Shape;301;g2ecf98ba00e_0_63"/>
          <p:cNvSpPr txBox="1">
            <a:spLocks noGrp="1"/>
          </p:cNvSpPr>
          <p:nvPr>
            <p:ph type="body" idx="1"/>
          </p:nvPr>
        </p:nvSpPr>
        <p:spPr>
          <a:xfrm>
            <a:off x="838200" y="1353474"/>
            <a:ext cx="10515600" cy="500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The maximum values of evaluation metrics were obtained to be as follows: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71600"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Precision: 98.62%</a:t>
            </a:r>
          </a:p>
          <a:p>
            <a:pPr marL="1371600"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Recall: 99.17%</a:t>
            </a:r>
          </a:p>
          <a:p>
            <a:pPr marL="1371600"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mAP50: 99.23%</a:t>
            </a:r>
          </a:p>
          <a:p>
            <a:pPr marL="1371600"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mAP90: 79.89% 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evaluation metrics of BART were found to be as follows: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Fuzzy match accuracy: 81%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Meteor Score: 78%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Semantic Similarity: 88%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BLEU Score: 60%                   ROUGE-2: 79%</a:t>
            </a:r>
          </a:p>
          <a:p>
            <a:pPr marL="9144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cf98ba00e_0_63"/>
          <p:cNvSpPr txBox="1">
            <a:spLocks noGrp="1"/>
          </p:cNvSpPr>
          <p:nvPr>
            <p:ph type="title"/>
          </p:nvPr>
        </p:nvSpPr>
        <p:spPr>
          <a:xfrm>
            <a:off x="838200" y="375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Discussion and Analysis</a:t>
            </a:r>
            <a:r>
              <a:rPr lang="en-GB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– [2]</a:t>
            </a:r>
            <a:endParaRPr sz="3800" dirty="0"/>
          </a:p>
        </p:txBody>
      </p:sp>
      <p:sp>
        <p:nvSpPr>
          <p:cNvPr id="301" name="Google Shape;301;g2ecf98ba00e_0_63"/>
          <p:cNvSpPr txBox="1">
            <a:spLocks noGrp="1"/>
          </p:cNvSpPr>
          <p:nvPr>
            <p:ph type="body" idx="1"/>
          </p:nvPr>
        </p:nvSpPr>
        <p:spPr>
          <a:xfrm>
            <a:off x="838200" y="1353474"/>
            <a:ext cx="10515600" cy="500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Layer 1 captures high level features while the layer 20 captures more finer details.</a:t>
            </a:r>
          </a:p>
          <a:p>
            <a:pPr lvl="0">
              <a:lnSpc>
                <a:spcPct val="110000"/>
              </a:lnSpc>
              <a:buSzPct val="100000"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90044"/>
            <a:ext cx="1706563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2890043"/>
            <a:ext cx="1820863" cy="14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6" y="2912268"/>
            <a:ext cx="1722438" cy="14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4345282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4360657"/>
            <a:ext cx="185896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6" y="4360657"/>
            <a:ext cx="172243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47545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1652" y="6365520"/>
            <a:ext cx="4041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Feature maps of YOLOv8 </a:t>
            </a:r>
          </a:p>
        </p:txBody>
      </p:sp>
    </p:spTree>
    <p:extLst>
      <p:ext uri="{BB962C8B-B14F-4D97-AF65-F5344CB8AC3E}">
        <p14:creationId xmlns:p14="http://schemas.microsoft.com/office/powerpoint/2010/main" val="579319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cf98ba00e_0_63"/>
          <p:cNvSpPr txBox="1">
            <a:spLocks noGrp="1"/>
          </p:cNvSpPr>
          <p:nvPr>
            <p:ph type="title"/>
          </p:nvPr>
        </p:nvSpPr>
        <p:spPr>
          <a:xfrm>
            <a:off x="838200" y="375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Discussion and Analysis</a:t>
            </a:r>
            <a:r>
              <a:rPr lang="en-GB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– [3]</a:t>
            </a:r>
            <a:endParaRPr sz="3800" dirty="0"/>
          </a:p>
        </p:txBody>
      </p:sp>
      <p:sp>
        <p:nvSpPr>
          <p:cNvPr id="301" name="Google Shape;301;g2ecf98ba00e_0_63"/>
          <p:cNvSpPr txBox="1">
            <a:spLocks noGrp="1"/>
          </p:cNvSpPr>
          <p:nvPr>
            <p:ph type="body" idx="1"/>
          </p:nvPr>
        </p:nvSpPr>
        <p:spPr>
          <a:xfrm>
            <a:off x="838200" y="1353474"/>
            <a:ext cx="10515600" cy="500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Attention maps of BART show it’s autoregressive property and relation between input and output texts.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43</a:t>
            </a:fld>
            <a:endParaRPr lang="en-GB"/>
          </a:p>
        </p:txBody>
      </p:sp>
      <p:pic>
        <p:nvPicPr>
          <p:cNvPr id="6" name="Picture 5" descr="https://lh7-rt.googleusercontent.com/docsz/AD_4nXf6AN20UJLP4PDQ2q8cwnXnHmw1X3V0TRZ2TkizdTuTUUdbbZJca-oKr-acDZRcCQycJ67AX60O4vOUk-OkuZscnF3bS3ZU1AmqzAavYL2IGchtxJf3WqBmuLgVHa_8G0akFvm064DNz-I5NdZ9Dw?key=j6-_mJaHfOX4lKrgx4QFg40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2486025"/>
            <a:ext cx="2897506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lh7-rt.googleusercontent.com/docsz/AD_4nXc9XsilEx8KRyxRifew-eAA2I4PNaGesb-3KdNpjO2RvF-gS5D5f57czcU12Dp4l8y1Rh13xJP55HQBWNdh4-ooLYzRhf4JGm02fshabyCgAPD6fUMoF8xOozRsUxgs4nnXkF6Lq8LJTsSEIp7a9yE?key=j6-_mJaHfOX4lKrgx4QFg40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923" y="2609850"/>
            <a:ext cx="2633028" cy="34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3881652" y="6365520"/>
            <a:ext cx="3873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Figure: Attention Maps of BART </a:t>
            </a:r>
          </a:p>
        </p:txBody>
      </p:sp>
    </p:spTree>
    <p:extLst>
      <p:ext uri="{BB962C8B-B14F-4D97-AF65-F5344CB8AC3E}">
        <p14:creationId xmlns:p14="http://schemas.microsoft.com/office/powerpoint/2010/main" val="12151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cf98ba00e_0_63"/>
          <p:cNvSpPr txBox="1">
            <a:spLocks noGrp="1"/>
          </p:cNvSpPr>
          <p:nvPr>
            <p:ph type="title"/>
          </p:nvPr>
        </p:nvSpPr>
        <p:spPr>
          <a:xfrm>
            <a:off x="838200" y="375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Discussion and Analysis</a:t>
            </a:r>
            <a:r>
              <a:rPr lang="en-GB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– [4]</a:t>
            </a:r>
            <a:endParaRPr sz="3800" dirty="0"/>
          </a:p>
        </p:txBody>
      </p:sp>
      <p:sp>
        <p:nvSpPr>
          <p:cNvPr id="301" name="Google Shape;301;g2ecf98ba00e_0_63"/>
          <p:cNvSpPr txBox="1">
            <a:spLocks noGrp="1"/>
          </p:cNvSpPr>
          <p:nvPr>
            <p:ph type="body" idx="1"/>
          </p:nvPr>
        </p:nvSpPr>
        <p:spPr>
          <a:xfrm>
            <a:off x="838200" y="1353474"/>
            <a:ext cx="10515600" cy="500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web application is currently hosted locally.</a:t>
            </a:r>
          </a:p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Loads the YOLO model for image detection.</a:t>
            </a:r>
          </a:p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Displays original and detected images in the chat interface.</a:t>
            </a:r>
          </a:p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Supports the BART model for question answering.</a:t>
            </a:r>
          </a:p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Includes a "Clear Chat History" feature to remove previous conversations.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588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cf98ba00e_0_8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Remaining Tasks</a:t>
            </a:r>
            <a:endParaRPr dirty="0"/>
          </a:p>
        </p:txBody>
      </p:sp>
      <p:sp>
        <p:nvSpPr>
          <p:cNvPr id="319" name="Google Shape;319;g2ecf98ba00e_0_84"/>
          <p:cNvSpPr txBox="1">
            <a:spLocks noGrp="1"/>
          </p:cNvSpPr>
          <p:nvPr>
            <p:ph type="body" idx="1"/>
          </p:nvPr>
        </p:nvSpPr>
        <p:spPr>
          <a:xfrm>
            <a:off x="838200" y="954464"/>
            <a:ext cx="105156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Evaluate the Whisper Speech Recognition Model </a:t>
            </a:r>
          </a:p>
          <a:p>
            <a:pPr lvl="1">
              <a:lnSpc>
                <a:spcPct val="110000"/>
              </a:lnSpc>
              <a:buSzPct val="100000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Ensure reliable and accurate transcription results.</a:t>
            </a:r>
          </a:p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Develop Android App</a:t>
            </a:r>
          </a:p>
          <a:p>
            <a:pPr lvl="1">
              <a:lnSpc>
                <a:spcPct val="110000"/>
              </a:lnSpc>
              <a:buSzPct val="100000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Improve user experience and overall application functionality</a:t>
            </a:r>
          </a:p>
          <a:p>
            <a:pPr lvl="0">
              <a:lnSpc>
                <a:spcPct val="11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Session and Conversation Management</a:t>
            </a:r>
          </a:p>
          <a:p>
            <a:pPr lvl="1">
              <a:lnSpc>
                <a:spcPct val="110000"/>
              </a:lnSpc>
              <a:buSzPct val="100000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Ensure that the past conversations play a role in answering the future queries.</a:t>
            </a: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45</a:t>
            </a:fld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>
            <a:spLocks noGrp="1"/>
          </p:cNvSpPr>
          <p:nvPr>
            <p:ph type="ctrTitle"/>
          </p:nvPr>
        </p:nvSpPr>
        <p:spPr>
          <a:xfrm>
            <a:off x="1276350" y="227013"/>
            <a:ext cx="9144000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References - [1]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7" name="Google Shape;327;p34"/>
          <p:cNvGraphicFramePr/>
          <p:nvPr/>
        </p:nvGraphicFramePr>
        <p:xfrm>
          <a:off x="838201" y="895350"/>
          <a:ext cx="11068075" cy="5598100"/>
        </p:xfrm>
        <a:graphic>
          <a:graphicData uri="http://schemas.openxmlformats.org/drawingml/2006/table">
            <a:tbl>
              <a:tblPr>
                <a:noFill/>
                <a:tableStyleId>{617A984A-53C7-4432-9C43-ABF0F2FEC2A3}</a:tableStyleId>
              </a:tblPr>
              <a:tblGrid>
                <a:gridCol w="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2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[1]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53340" marR="533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M. M. a. M. Fritz, "Towards a Visual Turing Challenge," 2015.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[2]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53340" marR="533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S. A. e. al, "VQA: Visual Question Answering,," in </a:t>
                      </a:r>
                      <a:r>
                        <a:rPr lang="en-US" sz="2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2015 IEEE International Conference on Computer Vision (ICCV)</a:t>
                      </a: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Santiago, Chile, 2015.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8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[3]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53340" marR="533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M. R. Mateusz Malinowski, "Ask Your Neurons: A Neural-based Approach to Answering Questions about Images," in 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Conference: International conference on computer vision (ICCV)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Santiago, 2015. </a:t>
                      </a:r>
                      <a:endParaRPr lang="en-US" dirty="0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[4]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53340" marR="533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R. K. a. R. Z. Mengye Ren, "Image Question Answering: A Visual Semantic Embedding Model and a New Dataset," in </a:t>
                      </a:r>
                      <a:r>
                        <a:rPr lang="en-US" sz="2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Deep Learning Workshop at ICML 2015</a:t>
                      </a: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2015.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63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[5] </a:t>
                      </a:r>
                      <a:endParaRPr lang="en-US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53340" marR="533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N. P. H. S. B. H.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Hyeonwoo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"Image Question Answering Using Convolutional Neural Network with Dynamic Parameter Prediction," in 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2016 IEEE Conference on Computer Vision and Pattern Recognition (CVPR)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Las Vegas, 2016. </a:t>
                      </a:r>
                      <a:endParaRPr lang="en-US" dirty="0">
                        <a:effectLst/>
                      </a:endParaRPr>
                    </a:p>
                  </a:txBody>
                  <a:tcPr marL="7620" marR="7620" marT="7620" marB="762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8" name="Google Shape;32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12/23/2024</a:t>
            </a:r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771525" y="793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Objectives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838200" y="1329514"/>
            <a:ext cx="10515600" cy="502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lnSpc>
                <a:spcPct val="150000"/>
              </a:lnSpc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To develop a Visual Question Answering (VQA) tool that answers questions based on the object in the captured image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To capture images and create a voice-based app that allows the user to ask questions about the image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3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Scope of Project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1"/>
          </p:nvPr>
        </p:nvSpPr>
        <p:spPr>
          <a:xfrm>
            <a:off x="838200" y="1171575"/>
            <a:ext cx="10515600" cy="49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lnSpc>
                <a:spcPct val="115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Develop an app to help tourists identify artefacts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15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Integrate Visual Question Answering (VQA) for image processing and natural language processing</a:t>
            </a:r>
          </a:p>
          <a:p>
            <a:pPr indent="-457200">
              <a:lnSpc>
                <a:spcPct val="115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Implement text-to-speech (TTS) and speech-to-text (STT) features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15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Provide accurate answers to queries about the captured artefacts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115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Ensure an intuitive and accessible experience for tourists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3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Project Applications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1"/>
          </p:nvPr>
        </p:nvSpPr>
        <p:spPr>
          <a:xfrm>
            <a:off x="838200" y="1171575"/>
            <a:ext cx="10515600" cy="49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Assistance in exploring world heritage sites for tourists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Assist users in identifying artifacts and understanding their history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Enhance the cultural experience with detailed information on demand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Provide educational insights about historical objects and artifacts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Enhance engagement through interactive and personalized learning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000" dirty="0">
                <a:solidFill>
                  <a:schemeClr val="tx1"/>
                </a:solidFill>
                <a:latin typeface="+mn-lt"/>
              </a:rPr>
              <a:t>Promote cultural appreciation and preservation through accessible information 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0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838200" y="174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[1]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System Block Diagram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4505325" y="6000750"/>
            <a:ext cx="3619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Figure: System Block Diagram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1" r="4880" b="25905"/>
          <a:stretch/>
        </p:blipFill>
        <p:spPr>
          <a:xfrm>
            <a:off x="1933575" y="1371599"/>
            <a:ext cx="8829675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Methodology - [2]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800" b="1" dirty="0">
                <a:latin typeface="Arial"/>
                <a:ea typeface="Arial"/>
                <a:cs typeface="Arial"/>
                <a:sym typeface="Arial"/>
              </a:rPr>
              <a:t>Description of Working Principle 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ser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can capture a picture and ask a voice based question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Speech recognition model converts speech to text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objects in the picture are identified by YOLOv8 model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object name and question are passed through BART model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BART tokenizes the text and passes it to the encoder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BART decoder provides a descriptive answer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textual answer is converted into voice based reply using text-to-speech system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12/23/2024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2417</Words>
  <Application>Microsoft Office PowerPoint</Application>
  <PresentationFormat>Widescreen</PresentationFormat>
  <Paragraphs>496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PowerPoint Presentation</vt:lpstr>
      <vt:lpstr>    Presentation Outline</vt:lpstr>
      <vt:lpstr>Motivation</vt:lpstr>
      <vt:lpstr>Introduction</vt:lpstr>
      <vt:lpstr>Objectives</vt:lpstr>
      <vt:lpstr>Scope of Project</vt:lpstr>
      <vt:lpstr>Project Applications</vt:lpstr>
      <vt:lpstr>Methodology - [1] System Block Diagram</vt:lpstr>
      <vt:lpstr>Methodology - [2] Description of Working Principle </vt:lpstr>
      <vt:lpstr>Methodology - [3]  YOLOv8 - [1]</vt:lpstr>
      <vt:lpstr>Methodology - [3]  YOLOv8 - [2]</vt:lpstr>
      <vt:lpstr>Methodology - [4] BART (Bidirectional Autoregressive Transformer)- [1]</vt:lpstr>
      <vt:lpstr>Methodology - [4] BART (Bidirectional Autoregressive Transformer)- [2]</vt:lpstr>
      <vt:lpstr>Methodology - [5] Web Application - [1]</vt:lpstr>
      <vt:lpstr>Methodology - [5] Web Application - [2]</vt:lpstr>
      <vt:lpstr>Methodology - [5] Web Application - [3]</vt:lpstr>
      <vt:lpstr>Methodology - [5] Web Application - [5]</vt:lpstr>
      <vt:lpstr>Methodology - [5] Web Application - [5]</vt:lpstr>
      <vt:lpstr>Methodology - [5] Web Application - [4]</vt:lpstr>
      <vt:lpstr>Methodology - [5] Web Application - [5]</vt:lpstr>
      <vt:lpstr>Methodology - [5] Web Application - [6]</vt:lpstr>
      <vt:lpstr>Dataset Analysis - [1] Data Collection - [1]</vt:lpstr>
      <vt:lpstr>Dataset Analysis - [1] Data Collection - [2]</vt:lpstr>
      <vt:lpstr>Dataset Analysis - [2] Data Annotation</vt:lpstr>
      <vt:lpstr>Dataset Analysis - [3] Data Augmentation</vt:lpstr>
      <vt:lpstr>Dataset Analysis - [4]</vt:lpstr>
      <vt:lpstr>Dataset Analysis - [5] Data Augmentation Techniques - [1]</vt:lpstr>
      <vt:lpstr>Dataset Analysis - [5] Data Augmentation Techniques - [2]</vt:lpstr>
      <vt:lpstr>Results - [1] - Object Detection Module - [1] </vt:lpstr>
      <vt:lpstr> Results - [1] - Object Detection Module - [2] </vt:lpstr>
      <vt:lpstr> Results - [1] - Object Detection Module - [3] </vt:lpstr>
      <vt:lpstr> Results - [1] - Object Detection Module - [4] </vt:lpstr>
      <vt:lpstr> Results - [1] - Object Detection Module - [5] </vt:lpstr>
      <vt:lpstr> Results - [2]</vt:lpstr>
      <vt:lpstr> Results - [2]</vt:lpstr>
      <vt:lpstr> Results - [2]</vt:lpstr>
      <vt:lpstr> Results - [2]</vt:lpstr>
      <vt:lpstr> Results - [3] – Chatbot Results - [1] </vt:lpstr>
      <vt:lpstr> Results - [3] – Chatbot Results - [2] </vt:lpstr>
      <vt:lpstr> Results - [3] – Chatbot Results - [3] </vt:lpstr>
      <vt:lpstr>Discussion and Analysis – [1]</vt:lpstr>
      <vt:lpstr>Discussion and Analysis – [2]</vt:lpstr>
      <vt:lpstr>Discussion and Analysis – [3]</vt:lpstr>
      <vt:lpstr>Discussion and Analysis – [4]</vt:lpstr>
      <vt:lpstr>Remaining Tasks</vt:lpstr>
      <vt:lpstr>References - [1]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Chandra Mohan Sah</cp:lastModifiedBy>
  <cp:revision>71</cp:revision>
  <dcterms:modified xsi:type="dcterms:W3CDTF">2025-01-24T09:17:04Z</dcterms:modified>
</cp:coreProperties>
</file>